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i="1" sz="1200">
        <a:latin typeface="+mj-lt"/>
        <a:ea typeface="+mj-ea"/>
        <a:cs typeface="+mj-cs"/>
        <a:sym typeface="Arial"/>
      </a:defRPr>
    </a:lvl1pPr>
    <a:lvl2pPr indent="228600" latinLnBrk="0">
      <a:defRPr i="1" sz="1200">
        <a:latin typeface="+mj-lt"/>
        <a:ea typeface="+mj-ea"/>
        <a:cs typeface="+mj-cs"/>
        <a:sym typeface="Arial"/>
      </a:defRPr>
    </a:lvl2pPr>
    <a:lvl3pPr indent="457200" latinLnBrk="0">
      <a:defRPr i="1" sz="1200">
        <a:latin typeface="+mj-lt"/>
        <a:ea typeface="+mj-ea"/>
        <a:cs typeface="+mj-cs"/>
        <a:sym typeface="Arial"/>
      </a:defRPr>
    </a:lvl3pPr>
    <a:lvl4pPr indent="685800" latinLnBrk="0">
      <a:defRPr i="1" sz="1200">
        <a:latin typeface="+mj-lt"/>
        <a:ea typeface="+mj-ea"/>
        <a:cs typeface="+mj-cs"/>
        <a:sym typeface="Arial"/>
      </a:defRPr>
    </a:lvl4pPr>
    <a:lvl5pPr indent="914400" latinLnBrk="0">
      <a:defRPr i="1" sz="1200">
        <a:latin typeface="+mj-lt"/>
        <a:ea typeface="+mj-ea"/>
        <a:cs typeface="+mj-cs"/>
        <a:sym typeface="Arial"/>
      </a:defRPr>
    </a:lvl5pPr>
    <a:lvl6pPr indent="1143000" latinLnBrk="0">
      <a:defRPr i="1" sz="1200">
        <a:latin typeface="+mj-lt"/>
        <a:ea typeface="+mj-ea"/>
        <a:cs typeface="+mj-cs"/>
        <a:sym typeface="Arial"/>
      </a:defRPr>
    </a:lvl6pPr>
    <a:lvl7pPr indent="1371600" latinLnBrk="0">
      <a:defRPr i="1" sz="1200">
        <a:latin typeface="+mj-lt"/>
        <a:ea typeface="+mj-ea"/>
        <a:cs typeface="+mj-cs"/>
        <a:sym typeface="Arial"/>
      </a:defRPr>
    </a:lvl7pPr>
    <a:lvl8pPr indent="1600200" latinLnBrk="0">
      <a:defRPr i="1" sz="1200">
        <a:latin typeface="+mj-lt"/>
        <a:ea typeface="+mj-ea"/>
        <a:cs typeface="+mj-cs"/>
        <a:sym typeface="Arial"/>
      </a:defRPr>
    </a:lvl8pPr>
    <a:lvl9pPr indent="1828800" latinLnBrk="0">
      <a:defRPr i="1"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1.tif"/><Relationship Id="rId6" Type="http://schemas.openxmlformats.org/officeDocument/2006/relationships/image" Target="../media/image3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1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6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3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4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ody Level One…"/>
          <p:cNvSpPr txBox="1"/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6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64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1" name="Group"/>
          <p:cNvGrpSpPr/>
          <p:nvPr/>
        </p:nvGrpSpPr>
        <p:grpSpPr>
          <a:xfrm>
            <a:off x="378747" y="6980907"/>
            <a:ext cx="8634297" cy="533361"/>
            <a:chOff x="-819517" y="0"/>
            <a:chExt cx="8634296" cy="533360"/>
          </a:xfrm>
        </p:grpSpPr>
        <p:pic>
          <p:nvPicPr>
            <p:cNvPr id="7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" name="MDANSE 2018, Puerto de la cruz, Tenerife"/>
            <p:cNvSpPr txBox="1"/>
            <p:nvPr/>
          </p:nvSpPr>
          <p:spPr>
            <a:xfrm>
              <a:off x="-819518" y="269106"/>
              <a:ext cx="3004057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MDANSE 2018, Puerto de la cruz, Tenerife</a:t>
              </a:r>
            </a:p>
          </p:txBody>
        </p:sp>
      </p:grpSp>
      <p:sp>
        <p:nvSpPr>
          <p:cNvPr id="82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86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8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sp>
        <p:nvSpPr>
          <p:cNvPr id="5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8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1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345" y="2749004"/>
            <a:ext cx="7554967" cy="376376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McCode/wiki/McStas-and-Mantid" TargetMode="Externa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" name="TOSCA, McStas            Mantid"/>
          <p:cNvSpPr txBox="1"/>
          <p:nvPr>
            <p:ph type="title" idx="4294967295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TOSCA, McStas            Mantid</a:t>
            </a:r>
          </a:p>
        </p:txBody>
      </p:sp>
      <p:sp>
        <p:nvSpPr>
          <p:cNvPr id="98" name="Line"/>
          <p:cNvSpPr/>
          <p:nvPr/>
        </p:nvSpPr>
        <p:spPr>
          <a:xfrm>
            <a:off x="4436872" y="591479"/>
            <a:ext cx="119735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133350" y="1666394"/>
            <a:ext cx="9804400" cy="488106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54" name="McStas output outside Mant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output outside Mantid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Overview_plots_log.pdf" descr="Overview_plots_log.pdf"/>
          <p:cNvPicPr>
            <a:picLocks noChangeAspect="1"/>
          </p:cNvPicPr>
          <p:nvPr/>
        </p:nvPicPr>
        <p:blipFill>
          <a:blip r:embed="rId2">
            <a:extLst/>
          </a:blip>
          <a:srcRect l="21028" t="2988" r="41016" b="72629"/>
          <a:stretch>
            <a:fillRect/>
          </a:stretch>
        </p:blipFill>
        <p:spPr>
          <a:xfrm>
            <a:off x="232199" y="1522793"/>
            <a:ext cx="9606609" cy="476875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pectrum and ToF at sample position…"/>
          <p:cNvSpPr txBox="1"/>
          <p:nvPr/>
        </p:nvSpPr>
        <p:spPr>
          <a:xfrm>
            <a:off x="1418878" y="6600487"/>
            <a:ext cx="6552808" cy="49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/>
            </a:lvl1pPr>
          </a:lstStyle>
          <a:p>
            <a:pPr/>
            <a:r>
              <a:t>Spectrum and ToF at sample position…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133350" y="1666394"/>
            <a:ext cx="9804400" cy="488106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0" name="McStas output outside Mant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output outside Mantid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68399" y="7211439"/>
            <a:ext cx="34000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2" name="Overview_plots_log.pdf" descr="Overview_plots_log.pdf"/>
          <p:cNvPicPr>
            <a:picLocks noChangeAspect="1"/>
          </p:cNvPicPr>
          <p:nvPr/>
        </p:nvPicPr>
        <p:blipFill>
          <a:blip r:embed="rId2">
            <a:extLst/>
          </a:blip>
          <a:srcRect l="58898" t="0" r="0" b="71095"/>
          <a:stretch>
            <a:fillRect/>
          </a:stretch>
        </p:blipFill>
        <p:spPr>
          <a:xfrm>
            <a:off x="195064" y="890026"/>
            <a:ext cx="10230390" cy="555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(q,⍵) as scattered by sample and what remains after…"/>
          <p:cNvSpPr txBox="1"/>
          <p:nvPr/>
        </p:nvSpPr>
        <p:spPr>
          <a:xfrm>
            <a:off x="350519" y="5978187"/>
            <a:ext cx="8989062" cy="10312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900"/>
            </a:pPr>
            <a:r>
              <a:t>S(q,</a:t>
            </a:r>
            <a:r>
              <a:rPr i="0">
                <a:latin typeface="Arial Unicode MS"/>
                <a:ea typeface="Arial Unicode MS"/>
                <a:cs typeface="Arial Unicode MS"/>
                <a:sym typeface="Arial Unicode MS"/>
              </a:rPr>
              <a:t>⍵</a:t>
            </a:r>
            <a:r>
              <a:t>) as scattered by sample and what remains after</a:t>
            </a:r>
          </a:p>
          <a:p>
            <a:pPr>
              <a:defRPr sz="2900"/>
            </a:pPr>
            <a:r>
              <a:t>the 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"/>
          <p:cNvSpPr/>
          <p:nvPr/>
        </p:nvSpPr>
        <p:spPr>
          <a:xfrm>
            <a:off x="107950" y="1343066"/>
            <a:ext cx="9920784" cy="496822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66" name="Absolute neutron energy and spatial location of beams on 4PI monitor…"/>
          <p:cNvSpPr txBox="1"/>
          <p:nvPr/>
        </p:nvSpPr>
        <p:spPr>
          <a:xfrm>
            <a:off x="560593" y="6003787"/>
            <a:ext cx="9015498" cy="94299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900"/>
            </a:pPr>
            <a:r>
              <a:t>Absolute neutron energy and spatial location of beams</a:t>
            </a:r>
            <a:br/>
            <a:r>
              <a:t>on 4PI monitor…</a:t>
            </a:r>
          </a:p>
        </p:txBody>
      </p:sp>
      <p:sp>
        <p:nvSpPr>
          <p:cNvPr id="167" name="McStas output outside Mant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output outside Mantid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Overview_plots_log.pdf" descr="Overview_plots_log.pdf"/>
          <p:cNvPicPr>
            <a:picLocks noChangeAspect="1"/>
          </p:cNvPicPr>
          <p:nvPr/>
        </p:nvPicPr>
        <p:blipFill>
          <a:blip r:embed="rId2">
            <a:extLst/>
          </a:blip>
          <a:srcRect l="0" t="27429" r="58954" b="49823"/>
          <a:stretch>
            <a:fillRect/>
          </a:stretch>
        </p:blipFill>
        <p:spPr>
          <a:xfrm>
            <a:off x="-648387" y="1241149"/>
            <a:ext cx="10986983" cy="4704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107950" y="1343066"/>
            <a:ext cx="9920784" cy="496822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72" name="… result is relatively sparse in ToF on the individual…"/>
          <p:cNvSpPr txBox="1"/>
          <p:nvPr/>
        </p:nvSpPr>
        <p:spPr>
          <a:xfrm>
            <a:off x="560593" y="6003787"/>
            <a:ext cx="8604577" cy="94299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900"/>
            </a:pPr>
            <a:r>
              <a:t>… result is relatively sparse in ToF on the individual</a:t>
            </a:r>
          </a:p>
          <a:p>
            <a:pPr>
              <a:defRPr sz="2900"/>
            </a:pPr>
            <a:r>
              <a:t>panels…</a:t>
            </a:r>
          </a:p>
        </p:txBody>
      </p:sp>
      <p:sp>
        <p:nvSpPr>
          <p:cNvPr id="173" name="McStas output outside Mant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output outside Mantid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5" name="Overview_plots_log.pdf" descr="Overview_plots_log.pdf"/>
          <p:cNvPicPr>
            <a:picLocks noChangeAspect="1"/>
          </p:cNvPicPr>
          <p:nvPr/>
        </p:nvPicPr>
        <p:blipFill>
          <a:blip r:embed="rId2">
            <a:extLst/>
          </a:blip>
          <a:srcRect l="0" t="50596" r="59022" b="26889"/>
          <a:stretch>
            <a:fillRect/>
          </a:stretch>
        </p:blipFill>
        <p:spPr>
          <a:xfrm>
            <a:off x="-712403" y="1436076"/>
            <a:ext cx="11115104" cy="4718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e event data are then reduced in Mant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6384">
              <a:defRPr sz="3784"/>
            </a:lvl1pPr>
          </a:lstStyle>
          <a:p>
            <a:pPr/>
            <a:r>
              <a:t>The event data are then reduced in Mantid</a:t>
            </a:r>
          </a:p>
        </p:txBody>
      </p:sp>
      <p:sp>
        <p:nvSpPr>
          <p:cNvPr id="178" name="Step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Steps:</a:t>
            </a:r>
          </a:p>
          <a:p>
            <a:pPr lvl="1" marL="685800" indent="-228600">
              <a:buSzPct val="45000"/>
              <a:buChar char="l"/>
            </a:pPr>
            <a:r>
              <a:t>ConvertUnits on event dataset, indirect geometry and Efixed of 1.85</a:t>
            </a:r>
          </a:p>
          <a:p>
            <a:pPr lvl="1" marL="685800" indent="-228600">
              <a:buSzPct val="45000"/>
              <a:buChar char="l"/>
            </a:pPr>
            <a:r>
              <a:t>Rebin dataset to achieve spectra</a:t>
            </a:r>
          </a:p>
          <a:p>
            <a:pPr lvl="1" marL="685800" indent="-228600">
              <a:buSzPct val="45000"/>
              <a:buChar char="l"/>
            </a:pPr>
            <a:r>
              <a:t>SumSpectra to get the final reduced dataset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OSCA in McStas - views along ax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4312"/>
            </a:lvl1pPr>
          </a:lstStyle>
          <a:p>
            <a:pPr/>
            <a:r>
              <a:t>TOSCA in McStas - views along axes</a:t>
            </a:r>
          </a:p>
        </p:txBody>
      </p:sp>
      <p:sp>
        <p:nvSpPr>
          <p:cNvPr id="10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3" name="Screen Shot 2018-09-28 at 09.43.36.png" descr="Screen Shot 2018-09-28 at 09.4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2" y="1221976"/>
            <a:ext cx="9687536" cy="5550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OSCA in McStas - WEBGL 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TOSCA in McStas - WEBGL view</a:t>
            </a:r>
          </a:p>
        </p:txBody>
      </p:sp>
      <p:sp>
        <p:nvSpPr>
          <p:cNvPr id="10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" name="Screen Shot 2018-09-28 at 09.53.43.png" descr="Screen Shot 2018-09-28 at 09.53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89703"/>
            <a:ext cx="10071100" cy="5577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OSCA in McStas - WEBGL 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TOSCA in McStas - WEBGL view</a:t>
            </a:r>
          </a:p>
        </p:txBody>
      </p:sp>
      <p:sp>
        <p:nvSpPr>
          <p:cNvPr id="11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" name="Screen Shot 2018-09-28 at 09.53.43.png" descr="Screen Shot 2018-09-28 at 09.53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89703"/>
            <a:ext cx="10071100" cy="5577095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Available in DropBox  MDANSE2018/Practical_I+N,_Molecular_spectroscopy/TOSCA_NonMantid_WEBGL/index.html"/>
          <p:cNvSpPr txBox="1"/>
          <p:nvPr/>
        </p:nvSpPr>
        <p:spPr>
          <a:xfrm>
            <a:off x="378747" y="5825419"/>
            <a:ext cx="9456489" cy="5923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700"/>
            </a:pPr>
            <a:r>
              <a:t>Available in DropBox </a:t>
            </a:r>
            <a:br/>
            <a:r>
              <a:t>MDANSE2018/Practical_I+N,_Molecular_spectroscopy/TOSCA_NonMantid_WEBGL/index.html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OSCA transported in Mant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TOSCA transported in Mantid</a:t>
            </a:r>
          </a:p>
        </p:txBody>
      </p:sp>
      <p:sp>
        <p:nvSpPr>
          <p:cNvPr id="117" name="(General recipe available in  https://github.com/McStasMcXtrace/McCode/wiki/McStas-and-Mantid 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(General recipe available in 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https://github.com/McStasMcXtrace/McCode/wiki/McStas-and-Mantid</a:t>
            </a:r>
            <a:r>
              <a:t> )</a:t>
            </a:r>
          </a:p>
          <a:p>
            <a:pPr marL="228599" indent="-228599">
              <a:defRPr sz="1800"/>
            </a:pPr>
          </a:p>
          <a:p>
            <a:pPr marL="228599" indent="-228599">
              <a:defRPr sz="1800"/>
            </a:pPr>
            <a:r>
              <a:t>1. Mantid needs to know where the source is located</a:t>
            </a:r>
          </a:p>
          <a:p>
            <a:pPr marL="228599" indent="-228599">
              <a:defRPr sz="1800"/>
            </a:pPr>
          </a:p>
          <a:p>
            <a:pPr marL="228599" indent="-228599">
              <a:defRPr sz="1800"/>
            </a:pPr>
          </a:p>
          <a:p>
            <a:pPr marL="228599" indent="-228599">
              <a:defRPr sz="1800"/>
            </a:pPr>
          </a:p>
          <a:p>
            <a:pPr marL="228599" indent="-228599">
              <a:defRPr sz="1800"/>
            </a:pPr>
          </a:p>
          <a:p>
            <a:pPr marL="228599" indent="-228599">
              <a:defRPr sz="1800"/>
            </a:pPr>
            <a:r>
              <a:t>2. … and where the sample is located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9" name="Screen Shot 2018-09-28 at 10.00.46.png" descr="Screen Shot 2018-09-28 at 10.00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0" y="2628900"/>
            <a:ext cx="7124700" cy="146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 Shot 2018-09-28 at 10.04.28.png" descr="Screen Shot 2018-09-28 at 10.04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1964" y="4474591"/>
            <a:ext cx="5098372" cy="239023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Line"/>
          <p:cNvSpPr/>
          <p:nvPr/>
        </p:nvSpPr>
        <p:spPr>
          <a:xfrm flipH="1">
            <a:off x="3613261" y="3778250"/>
            <a:ext cx="2060758" cy="0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2" name="Line"/>
          <p:cNvSpPr/>
          <p:nvPr/>
        </p:nvSpPr>
        <p:spPr>
          <a:xfrm flipH="1">
            <a:off x="3590941" y="6602848"/>
            <a:ext cx="2060758" cy="1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OSCA transported in Mant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TOSCA transported in Mantid</a:t>
            </a:r>
          </a:p>
        </p:txBody>
      </p:sp>
      <p:sp>
        <p:nvSpPr>
          <p:cNvPr id="125" name="3. Addition of a special series of event monitors - here first backward banks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1800"/>
            </a:pPr>
            <a:r>
              <a:t>3. Addition of a special series of event monitors - here first backward banks</a:t>
            </a: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  <a:r>
              <a:t>4. Geometrical trick - since Mantid directly uses distance between sample and detector for k</a:t>
            </a:r>
            <a:r>
              <a:rPr baseline="-5999"/>
              <a:t>f </a:t>
            </a:r>
            <a:r>
              <a:t> calculation - the analysers are tricked to transmit the reflected beam</a:t>
            </a: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  <a:r>
              <a:t>5. And detectors then placed behind the analysers instead of toward sample…</a:t>
            </a:r>
          </a:p>
          <a:p>
            <a:pPr>
              <a:defRPr sz="1800"/>
            </a:pPr>
            <a:r>
              <a:t>6. Recorded ToF is made relative to beam onset at sample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" name="Screen Shot 2018-09-28 at 10.07.26.png" descr="Screen Shot 2018-09-28 at 10.07.26.png"/>
          <p:cNvPicPr>
            <a:picLocks noChangeAspect="1"/>
          </p:cNvPicPr>
          <p:nvPr/>
        </p:nvPicPr>
        <p:blipFill>
          <a:blip r:embed="rId2">
            <a:extLst/>
          </a:blip>
          <a:srcRect l="0" t="5270" r="0" b="5270"/>
          <a:stretch>
            <a:fillRect/>
          </a:stretch>
        </p:blipFill>
        <p:spPr>
          <a:xfrm>
            <a:off x="0" y="1744774"/>
            <a:ext cx="10071100" cy="1780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 Shot 2018-09-28 at 10.11.09.png" descr="Screen Shot 2018-09-28 at 10.11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" y="4154115"/>
            <a:ext cx="7213600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Line"/>
          <p:cNvSpPr/>
          <p:nvPr/>
        </p:nvSpPr>
        <p:spPr>
          <a:xfrm flipH="1">
            <a:off x="2798671" y="5708650"/>
            <a:ext cx="2060758" cy="0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OSCA transported in Mant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TOSCA transported in Mantid</a:t>
            </a:r>
          </a:p>
        </p:txBody>
      </p:sp>
      <p:sp>
        <p:nvSpPr>
          <p:cNvPr id="132" name="3. Addition of a special series of event monitors - here first backward banks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1800"/>
            </a:pPr>
            <a:r>
              <a:t>3. Addition of a special series of event monitors - here first backward banks</a:t>
            </a: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  <a:r>
              <a:t>4. Geometrical trick - since Mantid directly uses distance between sample and detector for k</a:t>
            </a:r>
            <a:r>
              <a:rPr baseline="-5999"/>
              <a:t>f </a:t>
            </a:r>
            <a:r>
              <a:t> calculation - the analysers are tricked to transmit the reflected beam</a:t>
            </a: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  <a:r>
              <a:t>5. And detectors then placed behind the analysers instead of toward sample…</a:t>
            </a:r>
          </a:p>
          <a:p>
            <a:pPr>
              <a:defRPr sz="1800"/>
            </a:pPr>
            <a:r>
              <a:t>6. Recorded ToF is made relative to beam onset at sample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Screen Shot 2018-09-28 at 10.07.26.png" descr="Screen Shot 2018-09-28 at 10.07.26.png"/>
          <p:cNvPicPr>
            <a:picLocks noChangeAspect="1"/>
          </p:cNvPicPr>
          <p:nvPr/>
        </p:nvPicPr>
        <p:blipFill>
          <a:blip r:embed="rId2">
            <a:extLst/>
          </a:blip>
          <a:srcRect l="0" t="5270" r="0" b="5270"/>
          <a:stretch>
            <a:fillRect/>
          </a:stretch>
        </p:blipFill>
        <p:spPr>
          <a:xfrm>
            <a:off x="-5459215" y="1922462"/>
            <a:ext cx="20989564" cy="3711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creen Shot 2018-09-28 at 10.11.09.png" descr="Screen Shot 2018-09-28 at 10.11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50" y="4154115"/>
            <a:ext cx="7213600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Line"/>
          <p:cNvSpPr/>
          <p:nvPr/>
        </p:nvSpPr>
        <p:spPr>
          <a:xfrm flipH="1">
            <a:off x="2798671" y="5708650"/>
            <a:ext cx="2060758" cy="0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37" name="Oval"/>
          <p:cNvSpPr/>
          <p:nvPr/>
        </p:nvSpPr>
        <p:spPr>
          <a:xfrm>
            <a:off x="4159250" y="1453481"/>
            <a:ext cx="3350899" cy="1293397"/>
          </a:xfrm>
          <a:prstGeom prst="ellipse">
            <a:avLst/>
          </a:prstGeom>
          <a:ln w="508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38" name="Line"/>
          <p:cNvSpPr/>
          <p:nvPr/>
        </p:nvSpPr>
        <p:spPr>
          <a:xfrm flipH="1" flipV="1">
            <a:off x="5781999" y="2837060"/>
            <a:ext cx="145228" cy="3591200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OSCA transported in Mant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TOSCA transported in Mantid</a:t>
            </a:r>
          </a:p>
        </p:txBody>
      </p:sp>
      <p:sp>
        <p:nvSpPr>
          <p:cNvPr id="141" name="6. Instrument must be compiled with NeXus capabi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6. Instrument must be compiled with NeXus capability</a:t>
            </a:r>
          </a:p>
          <a:p>
            <a:pPr lvl="1" marL="685800" indent="-228600">
              <a:buSzPct val="45000"/>
              <a:buChar char="l"/>
              <a:defRPr sz="1800"/>
            </a:pPr>
            <a:r>
              <a:t>export MCSTAS_CFLAGS=“-g -lm -O2 -DUSE_NEXUS -lNeXus”</a:t>
            </a:r>
          </a:p>
          <a:p>
            <a:pPr lvl="1" marL="685800" indent="-228600">
              <a:buSzPct val="45000"/>
              <a:buChar char="l"/>
              <a:defRPr sz="1200"/>
            </a:pPr>
            <a:r>
              <a:t>(MCSTAS_CFLAGS_OVERRIDE if using python tools)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7. IDF in xml format must be generated using mcdisplay.pl</a:t>
            </a:r>
          </a:p>
          <a:p>
            <a:pPr lvl="1" marL="685800" indent="-228600">
              <a:buSzPct val="45000"/>
              <a:buChar char="l"/>
              <a:defRPr sz="1800"/>
            </a:pPr>
            <a:r>
              <a:t>mcdisplay TOSCA_Mantid_2.instr —format=Mantid -n0</a:t>
            </a:r>
          </a:p>
          <a:p>
            <a:pPr lvl="1" marL="685800" indent="-228600">
              <a:buSzPct val="45000"/>
              <a:buChar char="l"/>
              <a:defRPr sz="1800"/>
            </a:pPr>
            <a:r>
              <a:t>-&gt;  TOSCA_Mantid_2.instr.xml</a:t>
            </a:r>
          </a:p>
          <a:p>
            <a:pPr lvl="1" marL="685800" indent="-228600">
              <a:buSzPct val="45000"/>
              <a:buChar char="l"/>
              <a:defRPr sz="1800"/>
            </a:pPr>
          </a:p>
          <a:p>
            <a:pPr>
              <a:defRPr sz="1800"/>
            </a:pPr>
            <a:r>
              <a:t>8. Simulation should generate NeXus output, i.e.</a:t>
            </a: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sz="1800"/>
            </a:pPr>
            <a:r>
              <a:t>… demanding, required 4 hours using MPI on Quad-Core Intel i7 last night…</a:t>
            </a: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mcrun TOSCA_Mantid_2.instr inc=bz_inc_castep2.sqw eventmode=1 -n1e7 --format=NeXus"/>
          <p:cNvSpPr txBox="1"/>
          <p:nvPr/>
        </p:nvSpPr>
        <p:spPr>
          <a:xfrm>
            <a:off x="281162" y="4653279"/>
            <a:ext cx="950877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5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mcrun TOSCA_Mantid_2.instr inc=bz_inc_castep2.sqw eventmode=1 -n1e7 --format=NeXus</a:t>
            </a:r>
          </a:p>
        </p:txBody>
      </p:sp>
      <p:sp>
        <p:nvSpPr>
          <p:cNvPr id="144" name="Line"/>
          <p:cNvSpPr/>
          <p:nvPr/>
        </p:nvSpPr>
        <p:spPr>
          <a:xfrm flipH="1">
            <a:off x="1250265" y="4961209"/>
            <a:ext cx="1" cy="109208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45" name="Energy range 0.01 - 500 meV"/>
          <p:cNvSpPr txBox="1"/>
          <p:nvPr/>
        </p:nvSpPr>
        <p:spPr>
          <a:xfrm>
            <a:off x="1380778" y="5331919"/>
            <a:ext cx="31031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Energy range 0.01 - 500 meV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/>
          <p:nvPr/>
        </p:nvSpPr>
        <p:spPr>
          <a:xfrm>
            <a:off x="19050" y="1215749"/>
            <a:ext cx="10033001" cy="671894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8" name="McStas output outside Mant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output outside Mantid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" name="Overview_plots_log.pdf" descr="Overview_plots_log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4076" y="1039275"/>
            <a:ext cx="10659252" cy="823669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--ncount 1e6"/>
          <p:cNvSpPr txBox="1"/>
          <p:nvPr/>
        </p:nvSpPr>
        <p:spPr>
          <a:xfrm>
            <a:off x="6124207" y="-3691"/>
            <a:ext cx="184460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--ncount 1e6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